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14" r:id="rId2"/>
    <p:sldId id="315" r:id="rId3"/>
    <p:sldId id="320" r:id="rId4"/>
    <p:sldId id="316" r:id="rId5"/>
    <p:sldId id="317" r:id="rId6"/>
    <p:sldId id="318" r:id="rId7"/>
    <p:sldId id="321" r:id="rId8"/>
    <p:sldId id="319" r:id="rId9"/>
    <p:sldId id="322" r:id="rId10"/>
  </p:sldIdLst>
  <p:sldSz cx="9144000" cy="6858000" type="screen4x3"/>
  <p:notesSz cx="6772275" cy="99028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99"/>
    <a:srgbClr val="FF9999"/>
    <a:srgbClr val="CC99FF"/>
    <a:srgbClr val="99CC00"/>
    <a:srgbClr val="9966FF"/>
    <a:srgbClr val="CC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09" autoAdjust="0"/>
    <p:restoredTop sz="89455" autoAdjust="0"/>
  </p:normalViewPr>
  <p:slideViewPr>
    <p:cSldViewPr>
      <p:cViewPr varScale="1">
        <p:scale>
          <a:sx n="72" d="100"/>
          <a:sy n="72" d="100"/>
        </p:scale>
        <p:origin x="80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7525"/>
            <a:ext cx="29352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B304684-9323-4EAB-ACAF-41861A577C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1588" y="0"/>
            <a:ext cx="297338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62000"/>
            <a:ext cx="4976812" cy="3732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2813"/>
            <a:ext cx="4956175" cy="44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9425"/>
            <a:ext cx="29733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1588" y="9369425"/>
            <a:ext cx="297338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E9EA3E-321F-49EB-B1C0-37D5B8A355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 smtClean="0"/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42C6A65-CBE1-42B7-9798-F4DB1F994D24}" type="slidenum">
              <a:rPr lang="en-US" altLang="zh-TW" sz="1200" smtClean="0"/>
              <a:pPr/>
              <a:t>8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F16C93FC-C48A-4DB0-AF0F-B5E94C573F5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29041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14E6-B7AD-4D82-8E74-320F77E69AD2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49333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65589-F44C-497A-B4A2-1AE92CDE0709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825401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066800" y="2101850"/>
            <a:ext cx="7772400" cy="4114800"/>
          </a:xfrm>
        </p:spPr>
        <p:txBody>
          <a:bodyPr/>
          <a:lstStyle/>
          <a:p>
            <a:pPr lvl="0"/>
            <a:endParaRPr lang="zh-HK" alt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71979-7E9E-4D07-ACC5-17B8A7B2F441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380179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1066800" y="838200"/>
            <a:ext cx="7772400" cy="537845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0856-BFE8-4A9A-BB59-2EC85BF126F8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85619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CF27-C517-43A6-A60F-F5CDE81DEC38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77777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C32B6-C098-4687-97E0-FFDF2AAC249F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39244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E2364-E01E-4693-868F-E92D1960B038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77991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A2F87-701F-47A1-8E45-02DDEF501B07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63890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832DF-816B-4489-8189-3DD1E6586637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99616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B063D-40F5-4F46-9CDE-02169926C29B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39702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43E9A-2B11-465A-9709-DFE984A035C1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211564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C728F-1784-44E5-9C86-C60C64320314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53879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02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02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4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1033" name="Picture 9" descr="anabnr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HK" altLang="zh-HK" b="0" smtClean="0"/>
          </a:p>
        </p:txBody>
      </p:sp>
      <p:sp>
        <p:nvSpPr>
          <p:cNvPr id="1464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152559-D2AF-411F-AD57-3AB66B0A496B}" type="slidenum">
              <a:rPr lang="en-US" altLang="zh-TW"/>
              <a:pPr>
                <a:defRPr/>
              </a:pPr>
              <a:t>‹#›</a:t>
            </a:fld>
            <a:endParaRPr lang="en-US" altLang="zh-TW" sz="140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169913" y="6021288"/>
            <a:ext cx="79248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None/>
              <a:defRPr/>
            </a:pPr>
            <a:r>
              <a:rPr kumimoji="0" lang="zh-TW" altLang="en-US" sz="1800" dirty="0">
                <a:solidFill>
                  <a:schemeClr val="accent5">
                    <a:lumMod val="50000"/>
                  </a:schemeClr>
                </a:solidFill>
              </a:rPr>
              <a:t>優質教育基金贊助（計劃編號</a:t>
            </a:r>
            <a:r>
              <a:rPr kumimoji="0" lang="en-US" altLang="zh-TW" sz="1800" dirty="0">
                <a:solidFill>
                  <a:schemeClr val="accent5">
                    <a:lumMod val="50000"/>
                  </a:schemeClr>
                </a:solidFill>
              </a:rPr>
              <a:t>︰2015/0252</a:t>
            </a:r>
            <a:r>
              <a:rPr kumimoji="0" lang="zh-TW" altLang="en-US" sz="1800" dirty="0">
                <a:solidFill>
                  <a:schemeClr val="accent5">
                    <a:lumMod val="50000"/>
                  </a:schemeClr>
                </a:solidFill>
              </a:rPr>
              <a:t>）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kumimoji="0" lang="zh-TW" altLang="en-US" sz="1800" dirty="0" smtClean="0">
                <a:solidFill>
                  <a:schemeClr val="accent5">
                    <a:lumMod val="50000"/>
                  </a:schemeClr>
                </a:solidFill>
              </a:rPr>
              <a:t>香港中文大學醫學院健康教育及促進健康中心製作</a:t>
            </a:r>
            <a:endParaRPr kumimoji="0" lang="en-US" altLang="zh-TW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矩形 6"/>
          <p:cNvSpPr>
            <a:spLocks noChangeArrowheads="1"/>
          </p:cNvSpPr>
          <p:nvPr/>
        </p:nvSpPr>
        <p:spPr bwMode="auto">
          <a:xfrm rot="21288933">
            <a:off x="727552" y="2019245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>
                <a:solidFill>
                  <a:srgbClr val="FF99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肚</a:t>
            </a:r>
            <a:endParaRPr lang="zh-HK" altLang="en-US" sz="11500" dirty="0" smtClean="0">
              <a:solidFill>
                <a:srgbClr val="FF99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7"/>
          <p:cNvSpPr>
            <a:spLocks noChangeArrowheads="1"/>
          </p:cNvSpPr>
          <p:nvPr/>
        </p:nvSpPr>
        <p:spPr bwMode="auto">
          <a:xfrm rot="615358">
            <a:off x="3904165" y="2172466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endParaRPr lang="zh-HK" altLang="en-US" sz="115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8"/>
          <p:cNvSpPr>
            <a:spLocks noChangeArrowheads="1"/>
          </p:cNvSpPr>
          <p:nvPr/>
        </p:nvSpPr>
        <p:spPr bwMode="auto">
          <a:xfrm rot="20751981">
            <a:off x="5446016" y="2019245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說</a:t>
            </a:r>
            <a:endParaRPr lang="zh-HK" altLang="en-US" sz="11500" dirty="0" smtClean="0">
              <a:solidFill>
                <a:srgbClr val="CC66FF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 rot="334861">
            <a:off x="2326372" y="2006949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子</a:t>
            </a:r>
            <a:endParaRPr lang="zh-HK" altLang="en-US" sz="115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7"/>
          <p:cNvSpPr>
            <a:spLocks noChangeArrowheads="1"/>
          </p:cNvSpPr>
          <p:nvPr/>
        </p:nvSpPr>
        <p:spPr bwMode="auto">
          <a:xfrm rot="615358">
            <a:off x="7152550" y="2116640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話</a:t>
            </a:r>
            <a:endParaRPr lang="zh-HK" altLang="en-US" sz="11500" dirty="0" smtClean="0">
              <a:solidFill>
                <a:srgbClr val="00B0F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981239" y="244285"/>
            <a:ext cx="23050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zh-TW" altLang="en-US" sz="2400" dirty="0">
                <a:solidFill>
                  <a:srgbClr val="99CC00"/>
                </a:solidFill>
              </a:rPr>
              <a:t>滋味營養教室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5"/>
          <p:cNvSpPr>
            <a:spLocks noChangeArrowheads="1"/>
          </p:cNvSpPr>
          <p:nvPr/>
        </p:nvSpPr>
        <p:spPr bwMode="auto">
          <a:xfrm>
            <a:off x="468313" y="5516563"/>
            <a:ext cx="8675687" cy="134937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4" name="矩形 3"/>
          <p:cNvSpPr/>
          <p:nvPr/>
        </p:nvSpPr>
        <p:spPr bwMode="auto">
          <a:xfrm>
            <a:off x="468313" y="758825"/>
            <a:ext cx="8675687" cy="4757738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1" hangingPunct="1">
              <a:defRPr/>
            </a:pPr>
            <a:endParaRPr lang="zh-HK" altLang="en-US"/>
          </a:p>
        </p:txBody>
      </p:sp>
      <p:pic>
        <p:nvPicPr>
          <p:cNvPr id="6148" name="圖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005263"/>
            <a:ext cx="12795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圖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33825"/>
            <a:ext cx="1236663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75" y="4943475"/>
            <a:ext cx="2097088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圖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-374650"/>
            <a:ext cx="6094412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8" y="4421188"/>
            <a:ext cx="1279525" cy="173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CC33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放</a:t>
            </a:r>
            <a:endParaRPr lang="zh-HK" altLang="en-US" sz="4800" dirty="0" smtClean="0">
              <a:solidFill>
                <a:srgbClr val="CC33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 rot="615358">
            <a:off x="2192028" y="111733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後</a:t>
            </a:r>
            <a:endParaRPr lang="zh-HK" altLang="en-US" sz="48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156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822825"/>
            <a:ext cx="1281113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263" y="5080000"/>
            <a:ext cx="1236662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圖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/>
          <a:stretch>
            <a:fillRect/>
          </a:stretch>
        </p:blipFill>
        <p:spPr bwMode="auto">
          <a:xfrm>
            <a:off x="468313" y="4913313"/>
            <a:ext cx="17732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5"/>
          <p:cNvSpPr>
            <a:spLocks noChangeArrowheads="1"/>
          </p:cNvSpPr>
          <p:nvPr/>
        </p:nvSpPr>
        <p:spPr bwMode="auto">
          <a:xfrm>
            <a:off x="468313" y="5516563"/>
            <a:ext cx="8675687" cy="1349375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4" name="矩形 3"/>
          <p:cNvSpPr/>
          <p:nvPr/>
        </p:nvSpPr>
        <p:spPr bwMode="auto">
          <a:xfrm>
            <a:off x="211138" y="758825"/>
            <a:ext cx="5889625" cy="4757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1" hangingPunct="1">
              <a:defRPr/>
            </a:pPr>
            <a:endParaRPr lang="zh-HK" altLang="en-US"/>
          </a:p>
        </p:txBody>
      </p:sp>
      <p:sp>
        <p:nvSpPr>
          <p:cNvPr id="7172" name="矩形 4"/>
          <p:cNvSpPr>
            <a:spLocks noChangeArrowheads="1"/>
          </p:cNvSpPr>
          <p:nvPr/>
        </p:nvSpPr>
        <p:spPr bwMode="auto">
          <a:xfrm>
            <a:off x="6100763" y="765175"/>
            <a:ext cx="3043237" cy="4751388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pic>
        <p:nvPicPr>
          <p:cNvPr id="7173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4645025"/>
            <a:ext cx="3184525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圖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3662363"/>
            <a:ext cx="3386138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圖片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85731" flipH="1">
            <a:off x="5874544" y="4956969"/>
            <a:ext cx="657225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圖片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2155825"/>
            <a:ext cx="19605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CC33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endParaRPr lang="zh-HK" altLang="en-US" sz="4800" dirty="0" smtClean="0">
              <a:solidFill>
                <a:srgbClr val="CC33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 rot="615358">
            <a:off x="2192028" y="111733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</a:t>
            </a:r>
            <a:endParaRPr lang="zh-HK" altLang="en-US" sz="48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店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180" name="圖片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72"/>
          <a:stretch>
            <a:fillRect/>
          </a:stretch>
        </p:blipFill>
        <p:spPr bwMode="auto">
          <a:xfrm>
            <a:off x="466725" y="4519613"/>
            <a:ext cx="2592388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圖片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3" y="949325"/>
            <a:ext cx="28336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圖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35"/>
          <a:stretch>
            <a:fillRect/>
          </a:stretch>
        </p:blipFill>
        <p:spPr bwMode="auto">
          <a:xfrm>
            <a:off x="6408738" y="5268913"/>
            <a:ext cx="24733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365625"/>
            <a:ext cx="1544637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圖片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563" y="5130800"/>
            <a:ext cx="896937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圖片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8"/>
          <a:stretch>
            <a:fillRect/>
          </a:stretch>
        </p:blipFill>
        <p:spPr bwMode="auto">
          <a:xfrm rot="21371760" flipH="1">
            <a:off x="2222500" y="2593975"/>
            <a:ext cx="123348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圖片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144963"/>
            <a:ext cx="133191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圖片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4"/>
          <a:stretch>
            <a:fillRect/>
          </a:stretch>
        </p:blipFill>
        <p:spPr bwMode="auto">
          <a:xfrm rot="304464">
            <a:off x="2209800" y="3756025"/>
            <a:ext cx="1333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圖片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92694">
            <a:off x="1190625" y="3827463"/>
            <a:ext cx="831850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圖片 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38" y="4529138"/>
            <a:ext cx="1830387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0" name="圖片 1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43829" flipV="1">
            <a:off x="7896225" y="5688013"/>
            <a:ext cx="50323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圖片 1" descr="Candy icon - vector Clip Art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63" y="5405438"/>
            <a:ext cx="29368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2" name="圖片 23" descr="Candy icon - vector Clip Art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5573713"/>
            <a:ext cx="29368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圖片 2" descr="Candy icon - vector Clip Art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65780">
            <a:off x="981869" y="5758656"/>
            <a:ext cx="26352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圖片 25" descr="Candy icon - vector Clip Art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65780">
            <a:off x="1239838" y="5811838"/>
            <a:ext cx="2651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圖片 26" descr="Candy icon - vector Clip Art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2888">
            <a:off x="1150937" y="5969001"/>
            <a:ext cx="265113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 9"/>
          <p:cNvSpPr>
            <a:spLocks noChangeArrowheads="1"/>
          </p:cNvSpPr>
          <p:nvPr/>
        </p:nvSpPr>
        <p:spPr bwMode="auto">
          <a:xfrm>
            <a:off x="468313" y="758825"/>
            <a:ext cx="2735262" cy="4325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8195" name="矩形 8"/>
          <p:cNvSpPr>
            <a:spLocks noChangeArrowheads="1"/>
          </p:cNvSpPr>
          <p:nvPr/>
        </p:nvSpPr>
        <p:spPr bwMode="auto">
          <a:xfrm>
            <a:off x="3203575" y="765175"/>
            <a:ext cx="5940425" cy="431958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8196" name="矩形 4"/>
          <p:cNvSpPr>
            <a:spLocks noChangeArrowheads="1"/>
          </p:cNvSpPr>
          <p:nvPr/>
        </p:nvSpPr>
        <p:spPr bwMode="auto">
          <a:xfrm>
            <a:off x="468313" y="5084763"/>
            <a:ext cx="8675687" cy="1781175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pic>
        <p:nvPicPr>
          <p:cNvPr id="8197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941513"/>
            <a:ext cx="13589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636838"/>
            <a:ext cx="2389187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05263"/>
            <a:ext cx="39211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4478338"/>
            <a:ext cx="2433638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endParaRPr lang="zh-HK" altLang="en-US" sz="4800" dirty="0" smtClean="0">
              <a:solidFill>
                <a:srgbClr val="FF99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7"/>
          <p:cNvSpPr>
            <a:spLocks noChangeArrowheads="1"/>
          </p:cNvSpPr>
          <p:nvPr/>
        </p:nvSpPr>
        <p:spPr bwMode="auto">
          <a:xfrm rot="615358">
            <a:off x="2192028" y="111733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zh-HK" altLang="en-US" sz="48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5"/>
          <p:cNvSpPr>
            <a:spLocks noChangeArrowheads="1"/>
          </p:cNvSpPr>
          <p:nvPr/>
        </p:nvSpPr>
        <p:spPr bwMode="auto">
          <a:xfrm>
            <a:off x="468313" y="4435475"/>
            <a:ext cx="8675687" cy="2430463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9219" name="矩形 6"/>
          <p:cNvSpPr>
            <a:spLocks noChangeArrowheads="1"/>
          </p:cNvSpPr>
          <p:nvPr/>
        </p:nvSpPr>
        <p:spPr bwMode="auto">
          <a:xfrm>
            <a:off x="6300788" y="758825"/>
            <a:ext cx="2843212" cy="36766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pic>
        <p:nvPicPr>
          <p:cNvPr id="9220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055688"/>
            <a:ext cx="1639887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矩形 11"/>
          <p:cNvSpPr>
            <a:spLocks noChangeArrowheads="1"/>
          </p:cNvSpPr>
          <p:nvPr/>
        </p:nvSpPr>
        <p:spPr bwMode="auto">
          <a:xfrm>
            <a:off x="466725" y="765175"/>
            <a:ext cx="5834063" cy="3670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pic>
        <p:nvPicPr>
          <p:cNvPr id="9222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971800"/>
            <a:ext cx="7021512" cy="3770313"/>
          </a:xfrm>
        </p:spPr>
      </p:pic>
      <p:sp>
        <p:nvSpPr>
          <p:cNvPr id="9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晚</a:t>
            </a:r>
            <a:endParaRPr lang="zh-HK" altLang="en-US" sz="4800" dirty="0" smtClean="0">
              <a:solidFill>
                <a:srgbClr val="FF99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7"/>
          <p:cNvSpPr>
            <a:spLocks noChangeArrowheads="1"/>
          </p:cNvSpPr>
          <p:nvPr/>
        </p:nvSpPr>
        <p:spPr bwMode="auto">
          <a:xfrm rot="615358">
            <a:off x="2192028" y="111733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zh-HK" altLang="en-US" sz="48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飯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226" name="圖片 3" descr="301 Moved Permanentl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163" y="1052513"/>
            <a:ext cx="104457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圖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788" y="3244850"/>
            <a:ext cx="11112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5"/>
          <p:cNvSpPr>
            <a:spLocks noChangeArrowheads="1"/>
          </p:cNvSpPr>
          <p:nvPr/>
        </p:nvSpPr>
        <p:spPr bwMode="auto">
          <a:xfrm>
            <a:off x="466725" y="765175"/>
            <a:ext cx="5761038" cy="33829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10243" name="矩形 6"/>
          <p:cNvSpPr>
            <a:spLocks noChangeArrowheads="1"/>
          </p:cNvSpPr>
          <p:nvPr/>
        </p:nvSpPr>
        <p:spPr bwMode="auto">
          <a:xfrm>
            <a:off x="6227763" y="758825"/>
            <a:ext cx="2916237" cy="33893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8" name="矩形 7"/>
          <p:cNvSpPr/>
          <p:nvPr/>
        </p:nvSpPr>
        <p:spPr bwMode="auto">
          <a:xfrm>
            <a:off x="468313" y="4148138"/>
            <a:ext cx="8675687" cy="27178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1" hangingPunct="1">
              <a:defRPr/>
            </a:pPr>
            <a:endParaRPr lang="zh-HK" altLang="en-US"/>
          </a:p>
        </p:txBody>
      </p:sp>
      <p:pic>
        <p:nvPicPr>
          <p:cNvPr id="10245" name="圖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765175"/>
            <a:ext cx="182245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endParaRPr lang="zh-HK" altLang="en-US" sz="4800" dirty="0" smtClean="0">
              <a:solidFill>
                <a:srgbClr val="00B0F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7"/>
          <p:cNvSpPr>
            <a:spLocks noChangeArrowheads="1"/>
          </p:cNvSpPr>
          <p:nvPr/>
        </p:nvSpPr>
        <p:spPr bwMode="auto">
          <a:xfrm rot="615358">
            <a:off x="2192028" y="111733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夜</a:t>
            </a:r>
            <a:endParaRPr lang="zh-HK" altLang="en-US" sz="48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深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49" name="圖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1152525"/>
            <a:ext cx="5575300" cy="583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圖片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5015">
            <a:off x="942975" y="3646488"/>
            <a:ext cx="9620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圖片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713288"/>
            <a:ext cx="1763712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 bwMode="auto">
          <a:xfrm>
            <a:off x="468313" y="4148138"/>
            <a:ext cx="8675687" cy="27178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1" hangingPunct="1">
              <a:defRPr/>
            </a:pPr>
            <a:endParaRPr lang="zh-HK" altLang="en-US"/>
          </a:p>
        </p:txBody>
      </p:sp>
      <p:sp>
        <p:nvSpPr>
          <p:cNvPr id="11267" name="矩形 5"/>
          <p:cNvSpPr>
            <a:spLocks noChangeArrowheads="1"/>
          </p:cNvSpPr>
          <p:nvPr/>
        </p:nvSpPr>
        <p:spPr bwMode="auto">
          <a:xfrm>
            <a:off x="466725" y="765175"/>
            <a:ext cx="5440363" cy="33829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pic>
        <p:nvPicPr>
          <p:cNvPr id="11268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22606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矩形 6"/>
          <p:cNvSpPr>
            <a:spLocks noChangeArrowheads="1"/>
          </p:cNvSpPr>
          <p:nvPr/>
        </p:nvSpPr>
        <p:spPr bwMode="auto">
          <a:xfrm>
            <a:off x="5907088" y="758825"/>
            <a:ext cx="3236912" cy="33893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2400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 rot="21288933">
            <a:off x="765974" y="1117337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endParaRPr lang="zh-HK" altLang="en-US" sz="4800" dirty="0" smtClean="0">
              <a:solidFill>
                <a:srgbClr val="00B0F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5"/>
          <p:cNvSpPr>
            <a:spLocks noChangeArrowheads="1"/>
          </p:cNvSpPr>
          <p:nvPr/>
        </p:nvSpPr>
        <p:spPr bwMode="auto">
          <a:xfrm rot="334861">
            <a:off x="1477442" y="111982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醫</a:t>
            </a:r>
            <a:endParaRPr lang="zh-HK" altLang="en-US" sz="48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 rot="21288933">
            <a:off x="2188909" y="1097116"/>
            <a:ext cx="800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4800" dirty="0" smtClean="0">
                <a:solidFill>
                  <a:srgbClr val="FF9999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院</a:t>
            </a:r>
            <a:endParaRPr lang="zh-HK" altLang="en-US" sz="4800" dirty="0" smtClean="0">
              <a:solidFill>
                <a:srgbClr val="FF9999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273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196975"/>
            <a:ext cx="3252787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5" y="3459163"/>
            <a:ext cx="1747838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773238"/>
            <a:ext cx="3659187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圖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2489200"/>
            <a:ext cx="2794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圖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24892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圖片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1900238"/>
            <a:ext cx="109378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873125" y="2965450"/>
            <a:ext cx="7681913" cy="2911475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zh-HK" sz="3600" dirty="0" smtClean="0"/>
              <a:t>飯前緊記要洗手，飲食衞生免痾嘔。</a:t>
            </a:r>
          </a:p>
          <a:p>
            <a:pPr marL="0" indent="0" algn="ctr">
              <a:buNone/>
            </a:pPr>
            <a:r>
              <a:rPr lang="zh-TW" altLang="zh-HK" sz="3600" dirty="0" smtClean="0"/>
              <a:t>餐餐定時又適量，</a:t>
            </a:r>
            <a:r>
              <a:rPr lang="zh-TW" altLang="zh-HK" sz="3600" dirty="0" smtClean="0"/>
              <a:t>細</a:t>
            </a:r>
            <a:r>
              <a:rPr lang="zh-TW" altLang="en-US" sz="3600" dirty="0" smtClean="0"/>
              <a:t>嚼</a:t>
            </a:r>
            <a:r>
              <a:rPr lang="zh-TW" altLang="zh-HK" sz="3600" dirty="0"/>
              <a:t>慢</a:t>
            </a:r>
            <a:r>
              <a:rPr lang="zh-TW" altLang="zh-HK" sz="3600" dirty="0" smtClean="0"/>
              <a:t>嚥</a:t>
            </a:r>
            <a:r>
              <a:rPr lang="zh-TW" altLang="zh-HK" sz="3600" dirty="0" smtClean="0"/>
              <a:t>無</a:t>
            </a:r>
            <a:r>
              <a:rPr lang="zh-TW" altLang="zh-HK" sz="3600" dirty="0" smtClean="0"/>
              <a:t>煩憂。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zh-HK" sz="3600" dirty="0" smtClean="0"/>
              <a:t>聽到油膩立即走，蔬果穀類天天夠。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zh-HK" sz="3600" dirty="0" smtClean="0"/>
              <a:t>少吃甜食勤刷牙，牙齒健康開笑口。</a:t>
            </a:r>
            <a:endParaRPr lang="zh-HK" altLang="en-US" sz="3600" dirty="0" smtClean="0"/>
          </a:p>
        </p:txBody>
      </p:sp>
      <p:sp>
        <p:nvSpPr>
          <p:cNvPr id="6" name="矩形 6"/>
          <p:cNvSpPr>
            <a:spLocks noChangeArrowheads="1"/>
          </p:cNvSpPr>
          <p:nvPr/>
        </p:nvSpPr>
        <p:spPr bwMode="auto">
          <a:xfrm rot="21288933">
            <a:off x="1268360" y="979887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</a:t>
            </a:r>
            <a:endParaRPr lang="zh-HK" altLang="en-US" sz="11500" dirty="0" smtClean="0">
              <a:solidFill>
                <a:srgbClr val="00B0F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7"/>
          <p:cNvSpPr>
            <a:spLocks noChangeArrowheads="1"/>
          </p:cNvSpPr>
          <p:nvPr/>
        </p:nvSpPr>
        <p:spPr bwMode="auto">
          <a:xfrm rot="615358">
            <a:off x="4588989" y="1146068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口</a:t>
            </a:r>
            <a:endParaRPr lang="zh-HK" altLang="en-US" sz="11500" dirty="0" smtClean="0">
              <a:solidFill>
                <a:srgbClr val="FF99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8"/>
          <p:cNvSpPr>
            <a:spLocks noChangeArrowheads="1"/>
          </p:cNvSpPr>
          <p:nvPr/>
        </p:nvSpPr>
        <p:spPr bwMode="auto">
          <a:xfrm rot="20751981">
            <a:off x="6130840" y="795109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訣</a:t>
            </a:r>
            <a:endParaRPr lang="zh-HK" altLang="en-US" sz="11500" dirty="0" smtClean="0">
              <a:solidFill>
                <a:srgbClr val="CC66FF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 rot="334861">
            <a:off x="3011196" y="782813"/>
            <a:ext cx="1659429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115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康</a:t>
            </a:r>
            <a:endParaRPr lang="zh-HK" altLang="en-US" sz="11500" dirty="0" smtClean="0">
              <a:solidFill>
                <a:srgbClr val="99CC00"/>
              </a:solidFill>
              <a:effectLst>
                <a:glow rad="127000">
                  <a:schemeClr val="bg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88954">
            <a:off x="1293813" y="2139950"/>
            <a:ext cx="1908175" cy="830263"/>
          </a:xfrm>
          <a:prstGeom prst="rect">
            <a:avLst/>
          </a:prstGeom>
          <a:solidFill>
            <a:srgbClr val="FFCCCC"/>
          </a:solidFill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常</a:t>
            </a:r>
            <a:r>
              <a:rPr lang="zh-TW" altLang="zh-HK"/>
              <a:t>吃辛辣和刺激的食物</a:t>
            </a:r>
          </a:p>
        </p:txBody>
      </p:sp>
      <p:sp>
        <p:nvSpPr>
          <p:cNvPr id="5" name="矩形 4"/>
          <p:cNvSpPr/>
          <p:nvPr/>
        </p:nvSpPr>
        <p:spPr>
          <a:xfrm rot="21254265">
            <a:off x="3895725" y="2239963"/>
            <a:ext cx="1608138" cy="461962"/>
          </a:xfrm>
          <a:prstGeom prst="rect">
            <a:avLst/>
          </a:prstGeom>
          <a:solidFill>
            <a:srgbClr val="FF9999"/>
          </a:solidFill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zh-HK"/>
              <a:t>常吃糖果</a:t>
            </a:r>
          </a:p>
        </p:txBody>
      </p:sp>
      <p:sp>
        <p:nvSpPr>
          <p:cNvPr id="6" name="矩形 5"/>
          <p:cNvSpPr/>
          <p:nvPr/>
        </p:nvSpPr>
        <p:spPr>
          <a:xfrm rot="312551">
            <a:off x="6076950" y="4789488"/>
            <a:ext cx="2520950" cy="83185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buFont typeface="+mj-lt"/>
              <a:buNone/>
            </a:pPr>
            <a:r>
              <a:rPr lang="zh-TW" altLang="zh-HK"/>
              <a:t>抱着想吃甚麼就吃甚麼的態度</a:t>
            </a:r>
          </a:p>
        </p:txBody>
      </p:sp>
      <p:sp>
        <p:nvSpPr>
          <p:cNvPr id="7" name="矩形 6"/>
          <p:cNvSpPr/>
          <p:nvPr/>
        </p:nvSpPr>
        <p:spPr>
          <a:xfrm rot="21329692">
            <a:off x="4657725" y="2890838"/>
            <a:ext cx="2049463" cy="83185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zh-HK" kern="100" dirty="0"/>
              <a:t>常吃高脂肪和熱量的零食</a:t>
            </a:r>
            <a:endParaRPr lang="zh-HK" altLang="en-US" dirty="0"/>
          </a:p>
        </p:txBody>
      </p:sp>
      <p:sp>
        <p:nvSpPr>
          <p:cNvPr id="8" name="矩形 7"/>
          <p:cNvSpPr/>
          <p:nvPr/>
        </p:nvSpPr>
        <p:spPr>
          <a:xfrm rot="660269">
            <a:off x="3621088" y="3883025"/>
            <a:ext cx="1822450" cy="8524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 typeface="+mj-lt"/>
              <a:buNone/>
              <a:defRPr/>
            </a:pPr>
            <a:r>
              <a:rPr lang="zh-TW" altLang="zh-HK" kern="100" dirty="0"/>
              <a:t>咀嚼</a:t>
            </a:r>
            <a:r>
              <a:rPr lang="zh-TW" altLang="en-US" kern="100" dirty="0"/>
              <a:t>非常</a:t>
            </a:r>
            <a:r>
              <a:rPr lang="zh-TW" altLang="zh-HK" kern="100" dirty="0"/>
              <a:t>堅硬的東西</a:t>
            </a:r>
          </a:p>
        </p:txBody>
      </p:sp>
      <p:sp>
        <p:nvSpPr>
          <p:cNvPr id="9" name="矩形 8"/>
          <p:cNvSpPr/>
          <p:nvPr/>
        </p:nvSpPr>
        <p:spPr>
          <a:xfrm rot="456799">
            <a:off x="6851650" y="2222500"/>
            <a:ext cx="1628775" cy="830263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 typeface="+mj-lt"/>
              <a:buNone/>
              <a:defRPr/>
            </a:pPr>
            <a:r>
              <a:rPr lang="zh-TW" altLang="zh-HK" kern="100" dirty="0"/>
              <a:t>沒有妥善存放食物</a:t>
            </a:r>
            <a:endParaRPr lang="zh-TW" altLang="zh-HK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 rot="332323">
            <a:off x="1568450" y="3284538"/>
            <a:ext cx="1376363" cy="83026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 typeface="+mj-lt"/>
              <a:buNone/>
              <a:defRPr/>
            </a:pPr>
            <a:r>
              <a:rPr lang="zh-TW" altLang="zh-HK" kern="100" dirty="0"/>
              <a:t>進食前</a:t>
            </a:r>
            <a:r>
              <a:rPr lang="zh-TW" altLang="en-US" kern="100" dirty="0"/>
              <a:t>不</a:t>
            </a:r>
            <a:r>
              <a:rPr lang="zh-TW" altLang="zh-HK" kern="100" dirty="0"/>
              <a:t>洗手</a:t>
            </a:r>
          </a:p>
        </p:txBody>
      </p:sp>
      <p:sp>
        <p:nvSpPr>
          <p:cNvPr id="11" name="矩形 10"/>
          <p:cNvSpPr/>
          <p:nvPr/>
        </p:nvSpPr>
        <p:spPr>
          <a:xfrm rot="396565">
            <a:off x="1208088" y="4732338"/>
            <a:ext cx="2987675" cy="831850"/>
          </a:xfrm>
          <a:prstGeom prst="rect">
            <a:avLst/>
          </a:prstGeom>
          <a:solidFill>
            <a:srgbClr val="CCFF99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zh-HK" kern="100" dirty="0"/>
              <a:t>少吃蔬菜、水果和穀類，常有便秘毛病</a:t>
            </a:r>
            <a:endParaRPr lang="zh-HK" altLang="en-US" dirty="0"/>
          </a:p>
        </p:txBody>
      </p:sp>
      <p:sp>
        <p:nvSpPr>
          <p:cNvPr id="12" name="矩形 11"/>
          <p:cNvSpPr/>
          <p:nvPr/>
        </p:nvSpPr>
        <p:spPr>
          <a:xfrm rot="20956720">
            <a:off x="6945313" y="3535363"/>
            <a:ext cx="1219200" cy="830262"/>
          </a:xfrm>
          <a:prstGeom prst="rect">
            <a:avLst/>
          </a:prstGeom>
          <a:solidFill>
            <a:srgbClr val="CC99FF"/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 typeface="+mj-lt"/>
              <a:buNone/>
              <a:defRPr/>
            </a:pPr>
            <a:r>
              <a:rPr lang="zh-TW" altLang="zh-HK" kern="100" dirty="0"/>
              <a:t>進食速度</a:t>
            </a:r>
            <a:r>
              <a:rPr lang="zh-TW" altLang="en-US" kern="100" dirty="0"/>
              <a:t>太</a:t>
            </a:r>
            <a:r>
              <a:rPr lang="zh-TW" altLang="zh-HK" kern="100" dirty="0"/>
              <a:t>快</a:t>
            </a:r>
          </a:p>
        </p:txBody>
      </p:sp>
      <p:grpSp>
        <p:nvGrpSpPr>
          <p:cNvPr id="14347" name="群組 21"/>
          <p:cNvGrpSpPr>
            <a:grpSpLocks/>
          </p:cNvGrpSpPr>
          <p:nvPr/>
        </p:nvGrpSpPr>
        <p:grpSpPr bwMode="auto">
          <a:xfrm>
            <a:off x="681038" y="852488"/>
            <a:ext cx="8462962" cy="1136650"/>
            <a:chOff x="529374" y="5360367"/>
            <a:chExt cx="8462365" cy="1135869"/>
          </a:xfrm>
        </p:grpSpPr>
        <p:sp>
          <p:nvSpPr>
            <p:cNvPr id="13" name="矩形 6"/>
            <p:cNvSpPr>
              <a:spLocks noChangeArrowheads="1"/>
            </p:cNvSpPr>
            <p:nvPr/>
          </p:nvSpPr>
          <p:spPr bwMode="auto">
            <a:xfrm rot="21288933">
              <a:off x="529374" y="5391528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00B0F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主</a:t>
              </a:r>
              <a:endParaRPr lang="zh-HK" altLang="en-US" sz="60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矩形 7"/>
            <p:cNvSpPr>
              <a:spLocks noChangeArrowheads="1"/>
            </p:cNvSpPr>
            <p:nvPr/>
          </p:nvSpPr>
          <p:spPr bwMode="auto">
            <a:xfrm rot="615358">
              <a:off x="2387962" y="5480573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FF990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有</a:t>
              </a:r>
              <a:endParaRPr lang="zh-HK" altLang="en-US" sz="60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矩形 8"/>
            <p:cNvSpPr>
              <a:spLocks noChangeArrowheads="1"/>
            </p:cNvSpPr>
            <p:nvPr/>
          </p:nvSpPr>
          <p:spPr bwMode="auto">
            <a:xfrm rot="20751981">
              <a:off x="3359861" y="5480572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CC66FF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哪</a:t>
              </a:r>
              <a:endParaRPr lang="zh-HK" altLang="en-US" sz="6000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矩形 5"/>
            <p:cNvSpPr>
              <a:spLocks noChangeArrowheads="1"/>
            </p:cNvSpPr>
            <p:nvPr/>
          </p:nvSpPr>
          <p:spPr bwMode="auto">
            <a:xfrm rot="334861">
              <a:off x="1445748" y="5394485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99CC0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角</a:t>
              </a:r>
              <a:endParaRPr lang="zh-HK" altLang="en-US" sz="60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矩形 6"/>
            <p:cNvSpPr>
              <a:spLocks noChangeArrowheads="1"/>
            </p:cNvSpPr>
            <p:nvPr/>
          </p:nvSpPr>
          <p:spPr bwMode="auto">
            <a:xfrm rot="21288933">
              <a:off x="4396762" y="5391528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00B0F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些</a:t>
              </a:r>
              <a:endParaRPr lang="zh-HK" altLang="en-US" sz="60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矩形 7"/>
            <p:cNvSpPr>
              <a:spLocks noChangeArrowheads="1"/>
            </p:cNvSpPr>
            <p:nvPr/>
          </p:nvSpPr>
          <p:spPr bwMode="auto">
            <a:xfrm rot="615358">
              <a:off x="6255350" y="5480573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FF990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習</a:t>
              </a:r>
              <a:endParaRPr lang="zh-HK" altLang="en-US" sz="6000" dirty="0" smtClean="0">
                <a:solidFill>
                  <a:srgbClr val="FF99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矩形 8"/>
            <p:cNvSpPr>
              <a:spLocks noChangeArrowheads="1"/>
            </p:cNvSpPr>
            <p:nvPr/>
          </p:nvSpPr>
          <p:spPr bwMode="auto">
            <a:xfrm rot="20751981">
              <a:off x="7227249" y="5480572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 smtClean="0">
                  <a:solidFill>
                    <a:srgbClr val="CC66FF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慣</a:t>
              </a:r>
              <a:endParaRPr lang="zh-HK" altLang="en-US" sz="6000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矩形 5"/>
            <p:cNvSpPr>
              <a:spLocks noChangeArrowheads="1"/>
            </p:cNvSpPr>
            <p:nvPr/>
          </p:nvSpPr>
          <p:spPr bwMode="auto">
            <a:xfrm rot="334861">
              <a:off x="5313136" y="5394485"/>
              <a:ext cx="95410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zh-TW" altLang="en-US" sz="6000" dirty="0">
                  <a:solidFill>
                    <a:srgbClr val="99CC0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懷</a:t>
              </a:r>
              <a:endParaRPr lang="zh-HK" altLang="en-US" sz="6000" dirty="0" smtClean="0">
                <a:solidFill>
                  <a:srgbClr val="99CC0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矩形 6"/>
            <p:cNvSpPr>
              <a:spLocks noChangeArrowheads="1"/>
            </p:cNvSpPr>
            <p:nvPr/>
          </p:nvSpPr>
          <p:spPr bwMode="auto">
            <a:xfrm rot="21288933">
              <a:off x="8438382" y="5360367"/>
              <a:ext cx="55335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zh-TW" sz="6000" dirty="0" smtClean="0">
                  <a:solidFill>
                    <a:srgbClr val="00B0F0"/>
                  </a:solidFill>
                  <a:effectLst>
                    <a:glow rad="127000">
                      <a:schemeClr val="bg1"/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?</a:t>
              </a:r>
              <a:endParaRPr lang="zh-HK" altLang="en-US" sz="6000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4CF27-C517-43A6-A60F-F5CDE81DEC38}" type="slidenum">
              <a:rPr lang="en-US" altLang="zh-TW" smtClean="0"/>
              <a:pPr>
                <a:defRPr/>
              </a:pPr>
              <a:t>9</a:t>
            </a:fld>
            <a:endParaRPr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7016</TotalTime>
  <Words>166</Words>
  <Application>Microsoft Office PowerPoint</Application>
  <PresentationFormat>如螢幕大小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Times New Roman</vt:lpstr>
      <vt:lpstr>Wingdings</vt:lpstr>
      <vt:lpstr>Nature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香港中文大學健康教育及促進健康中心</dc:creator>
  <cp:lastModifiedBy>Vera</cp:lastModifiedBy>
  <cp:revision>720</cp:revision>
  <dcterms:created xsi:type="dcterms:W3CDTF">2002-06-20T05:01:11Z</dcterms:created>
  <dcterms:modified xsi:type="dcterms:W3CDTF">2018-10-06T07:10:32Z</dcterms:modified>
</cp:coreProperties>
</file>